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4" r:id="rId1"/>
  </p:sldMasterIdLst>
  <p:sldIdLst>
    <p:sldId id="256" r:id="rId2"/>
    <p:sldId id="257" r:id="rId3"/>
    <p:sldId id="264" r:id="rId4"/>
    <p:sldId id="258" r:id="rId5"/>
    <p:sldId id="259" r:id="rId6"/>
    <p:sldId id="265" r:id="rId7"/>
    <p:sldId id="262" r:id="rId8"/>
    <p:sldId id="260" r:id="rId9"/>
    <p:sldId id="261" r:id="rId10"/>
    <p:sldId id="263" r:id="rId11"/>
    <p:sldId id="266" r:id="rId12"/>
  </p:sldIdLst>
  <p:sldSz cx="12192000" cy="6858000"/>
  <p:notesSz cx="6797675" cy="99266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>
        <p:scale>
          <a:sx n="100" d="100"/>
          <a:sy n="100" d="100"/>
        </p:scale>
        <p:origin x="702" y="4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2632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58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478287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508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2965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155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9108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24679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780765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799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5192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546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8683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9403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8597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599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62-B72B-4671-AAD3-EDF937F196C9}" type="datetimeFigureOut">
              <a:rPr lang="pt-BR" smtClean="0"/>
              <a:t>19/07/2021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4B6589D-1D52-40EE-AFF9-FEA79788A00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412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5" r:id="rId1"/>
    <p:sldLayoutId id="2147483796" r:id="rId2"/>
    <p:sldLayoutId id="2147483797" r:id="rId3"/>
    <p:sldLayoutId id="2147483798" r:id="rId4"/>
    <p:sldLayoutId id="2147483799" r:id="rId5"/>
    <p:sldLayoutId id="2147483800" r:id="rId6"/>
    <p:sldLayoutId id="2147483801" r:id="rId7"/>
    <p:sldLayoutId id="2147483802" r:id="rId8"/>
    <p:sldLayoutId id="2147483803" r:id="rId9"/>
    <p:sldLayoutId id="2147483804" r:id="rId10"/>
    <p:sldLayoutId id="2147483805" r:id="rId11"/>
    <p:sldLayoutId id="2147483806" r:id="rId12"/>
    <p:sldLayoutId id="2147483807" r:id="rId13"/>
    <p:sldLayoutId id="2147483808" r:id="rId14"/>
    <p:sldLayoutId id="2147483809" r:id="rId15"/>
    <p:sldLayoutId id="2147483810" r:id="rId16"/>
  </p:sldLayoutIdLst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3954" y="2829937"/>
            <a:ext cx="9144000" cy="2387600"/>
          </a:xfrm>
        </p:spPr>
        <p:txBody>
          <a:bodyPr>
            <a:normAutofit/>
          </a:bodyPr>
          <a:lstStyle/>
          <a:p>
            <a:r>
              <a:rPr lang="pt-B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PRESTAÇÃO DE CONTAS 1º SEMESTRE 2021</a:t>
            </a:r>
            <a:endParaRPr lang="pt-BR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677887" y="573284"/>
            <a:ext cx="7080067" cy="785253"/>
          </a:xfrm>
        </p:spPr>
        <p:txBody>
          <a:bodyPr>
            <a:noAutofit/>
          </a:bodyPr>
          <a:lstStyle/>
          <a:p>
            <a:pPr algn="l"/>
            <a:r>
              <a:rPr lang="pt-BR" sz="3200" b="1" dirty="0" smtClean="0">
                <a:solidFill>
                  <a:schemeClr val="accent2"/>
                </a:solidFill>
              </a:rPr>
              <a:t>CÂMARA MUNICIPAL DE JAGUARÉ-ES</a:t>
            </a:r>
            <a:endParaRPr lang="pt-BR" sz="3200" b="1" dirty="0">
              <a:solidFill>
                <a:schemeClr val="accent2"/>
              </a:solidFill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45" y="195942"/>
            <a:ext cx="1724742" cy="14518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46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Click="0" advTm="0">
        <p14:reveal/>
      </p:transition>
    </mc:Choice>
    <mc:Fallback>
      <p:transition spd="slow" advClick="0" advTm="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5885" y="1735879"/>
            <a:ext cx="10927915" cy="4302971"/>
          </a:xfrm>
        </p:spPr>
        <p:txBody>
          <a:bodyPr>
            <a:normAutofit/>
          </a:bodyPr>
          <a:lstStyle/>
          <a:p>
            <a:r>
              <a:rPr lang="pt-BR" sz="4200" dirty="0" smtClean="0">
                <a:solidFill>
                  <a:srgbClr val="FF0000"/>
                </a:solidFill>
              </a:rPr>
              <a:t>TOTAL DE DUODÉCIMO: </a:t>
            </a:r>
            <a:r>
              <a:rPr lang="pt-BR" sz="4200" b="1" dirty="0" smtClean="0">
                <a:solidFill>
                  <a:srgbClr val="0070C0"/>
                </a:solidFill>
              </a:rPr>
              <a:t>R$ 1.849.999,98</a:t>
            </a:r>
          </a:p>
          <a:p>
            <a:r>
              <a:rPr lang="pt-BR" sz="4200" dirty="0" smtClean="0">
                <a:solidFill>
                  <a:srgbClr val="FF0000"/>
                </a:solidFill>
              </a:rPr>
              <a:t>TOTAL DE GASTOS</a:t>
            </a:r>
            <a:r>
              <a:rPr lang="pt-BR" sz="4200" dirty="0" smtClean="0"/>
              <a:t>:       </a:t>
            </a:r>
            <a:r>
              <a:rPr lang="pt-BR" sz="4200" b="1" dirty="0" smtClean="0">
                <a:solidFill>
                  <a:srgbClr val="0070C0"/>
                </a:solidFill>
              </a:rPr>
              <a:t>R$ 1.548.835,95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500" b="1" dirty="0" smtClean="0">
                <a:solidFill>
                  <a:srgbClr val="FF0000"/>
                </a:solidFill>
              </a:rPr>
              <a:t>Devolução à Prefeitura 02/2021 (Saldo de </a:t>
            </a:r>
            <a:r>
              <a:rPr lang="pt-BR" sz="3500" b="1" dirty="0" err="1" smtClean="0">
                <a:solidFill>
                  <a:srgbClr val="FF0000"/>
                </a:solidFill>
              </a:rPr>
              <a:t>Superavit</a:t>
            </a:r>
            <a:r>
              <a:rPr lang="pt-BR" sz="3500" b="1" dirty="0" smtClean="0">
                <a:solidFill>
                  <a:srgbClr val="FF0000"/>
                </a:solidFill>
              </a:rPr>
              <a:t> de 2020)</a:t>
            </a:r>
          </a:p>
          <a:p>
            <a:r>
              <a:rPr lang="pt-BR" sz="3500" b="1" dirty="0" smtClean="0">
                <a:solidFill>
                  <a:srgbClr val="FF0000"/>
                </a:solidFill>
              </a:rPr>
              <a:t> </a:t>
            </a:r>
            <a:r>
              <a:rPr lang="pt-BR" sz="3500" b="1" dirty="0" smtClean="0">
                <a:solidFill>
                  <a:srgbClr val="00B0F0"/>
                </a:solidFill>
              </a:rPr>
              <a:t>R$ 150.000,00 </a:t>
            </a:r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181499" y="390404"/>
            <a:ext cx="7511142" cy="785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3200" b="1" dirty="0" smtClean="0">
                <a:solidFill>
                  <a:schemeClr val="accent2"/>
                </a:solidFill>
              </a:rPr>
              <a:t>CÂMARA MUNICIPAL DE JAGUARÉ-ES</a:t>
            </a:r>
            <a:endParaRPr lang="pt-BR" sz="3200" b="1" dirty="0">
              <a:solidFill>
                <a:schemeClr val="accent2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85" y="95326"/>
            <a:ext cx="1494355" cy="125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76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25885" y="1735879"/>
            <a:ext cx="11375590" cy="4512521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solidFill>
                  <a:srgbClr val="FF0000"/>
                </a:solidFill>
              </a:rPr>
              <a:t>Saldo em Banestes: </a:t>
            </a:r>
            <a:r>
              <a:rPr lang="pt-BR" sz="4400" b="1" dirty="0" smtClean="0">
                <a:solidFill>
                  <a:srgbClr val="00B0F0"/>
                </a:solidFill>
              </a:rPr>
              <a:t>R$ 301.164,03</a:t>
            </a:r>
          </a:p>
          <a:p>
            <a:r>
              <a:rPr lang="pt-BR" sz="4400" b="1" dirty="0" smtClean="0">
                <a:solidFill>
                  <a:srgbClr val="FF0000"/>
                </a:solidFill>
              </a:rPr>
              <a:t>Saldo em Banco do Brasil: </a:t>
            </a:r>
            <a:r>
              <a:rPr lang="pt-BR" sz="4400" b="1" dirty="0" smtClean="0">
                <a:solidFill>
                  <a:srgbClr val="00B0F0"/>
                </a:solidFill>
              </a:rPr>
              <a:t>R$ 20.000,00</a:t>
            </a:r>
          </a:p>
          <a:p>
            <a:endParaRPr lang="pt-BR" sz="4400" b="1" dirty="0" smtClean="0">
              <a:solidFill>
                <a:srgbClr val="00B0F0"/>
              </a:solidFill>
            </a:endParaRPr>
          </a:p>
          <a:p>
            <a:r>
              <a:rPr lang="pt-BR" sz="5800" b="1" dirty="0" smtClean="0">
                <a:solidFill>
                  <a:schemeClr val="tx1"/>
                </a:solidFill>
              </a:rPr>
              <a:t>SALDO TOTAL: 321.164,03</a:t>
            </a:r>
          </a:p>
          <a:p>
            <a:pPr marL="0" indent="0">
              <a:buNone/>
            </a:pPr>
            <a:endParaRPr lang="pt-BR" sz="3600" b="1" dirty="0">
              <a:solidFill>
                <a:srgbClr val="00B0F0"/>
              </a:solidFill>
            </a:endParaRPr>
          </a:p>
          <a:p>
            <a:pPr marL="0" indent="0">
              <a:buNone/>
            </a:pPr>
            <a:endParaRPr lang="pt-BR" sz="3600" b="1" dirty="0" smtClean="0">
              <a:solidFill>
                <a:srgbClr val="00B0F0"/>
              </a:solidFill>
            </a:endParaRPr>
          </a:p>
          <a:p>
            <a:endParaRPr lang="pt-BR" b="1" dirty="0">
              <a:solidFill>
                <a:srgbClr val="00B0F0"/>
              </a:solidFill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2181499" y="390404"/>
            <a:ext cx="7511142" cy="78525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3200" b="1" dirty="0" smtClean="0">
                <a:solidFill>
                  <a:schemeClr val="accent2"/>
                </a:solidFill>
              </a:rPr>
              <a:t>CÂMARA MUNICIPAL DE JAGUARÉ-ES</a:t>
            </a:r>
            <a:endParaRPr lang="pt-BR" sz="3200" b="1" dirty="0">
              <a:solidFill>
                <a:schemeClr val="accent2"/>
              </a:solidFill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885" y="95326"/>
            <a:ext cx="1494355" cy="12579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9755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2847" y="1202500"/>
            <a:ext cx="10852759" cy="1619078"/>
          </a:xfrm>
        </p:spPr>
        <p:txBody>
          <a:bodyPr>
            <a:noAutofit/>
          </a:bodyPr>
          <a:lstStyle/>
          <a:p>
            <a:pPr algn="ctr"/>
            <a: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REPASSE DO DUODÉCIMO</a:t>
            </a:r>
            <a:br>
              <a:rPr lang="pt-BR" sz="5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4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 EXECUTIVO PARA O LEGISLATIVO</a:t>
            </a:r>
            <a:endParaRPr lang="pt-BR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15044" y="3307766"/>
            <a:ext cx="10852759" cy="2257012"/>
          </a:xfrm>
        </p:spPr>
        <p:txBody>
          <a:bodyPr>
            <a:normAutofit/>
          </a:bodyPr>
          <a:lstStyle/>
          <a:p>
            <a:r>
              <a:rPr lang="pt-BR" sz="5400" dirty="0" smtClean="0">
                <a:solidFill>
                  <a:srgbClr val="002060"/>
                </a:solidFill>
              </a:rPr>
              <a:t>MENSAL: 308.333,33</a:t>
            </a:r>
          </a:p>
          <a:p>
            <a:r>
              <a:rPr lang="pt-BR" sz="5400" dirty="0" smtClean="0">
                <a:solidFill>
                  <a:srgbClr val="002060"/>
                </a:solidFill>
              </a:rPr>
              <a:t>PREVISÃO ANUAL: 3.7000.000,00</a:t>
            </a:r>
            <a:endParaRPr lang="pt-BR" sz="5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3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833" y="375066"/>
            <a:ext cx="10952967" cy="751561"/>
          </a:xfrm>
        </p:spPr>
        <p:txBody>
          <a:bodyPr/>
          <a:lstStyle/>
          <a:p>
            <a:r>
              <a:rPr lang="pt-BR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 ATÉ JUNHO DE 2021</a:t>
            </a:r>
            <a:endParaRPr lang="pt-BR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0833" y="1589418"/>
            <a:ext cx="9174241" cy="4798319"/>
          </a:xfrm>
        </p:spPr>
        <p:txBody>
          <a:bodyPr>
            <a:normAutofit fontScale="62500" lnSpcReduction="2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SUBSÍDIO DE VEREADOR: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R$332.196,67. (R$5.010,58 MENSAL)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SERVIDORES DA CÂMARA E ASSESSORES PARLAMENTAR</a:t>
            </a:r>
            <a:r>
              <a:rPr lang="pt-BR" sz="3600" dirty="0" smtClean="0"/>
              <a:t>: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R$ 703.452,83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ESTAGIÁRIOS</a:t>
            </a:r>
            <a:r>
              <a:rPr lang="pt-BR" sz="3600" dirty="0" smtClean="0"/>
              <a:t> CEDIDOS AO FÓRUM: </a:t>
            </a:r>
          </a:p>
          <a:p>
            <a:r>
              <a:rPr lang="pt-BR" sz="3600" b="1" dirty="0" smtClean="0">
                <a:solidFill>
                  <a:srgbClr val="00B0F0"/>
                </a:solidFill>
              </a:rPr>
              <a:t>R$ 6.435,00</a:t>
            </a:r>
          </a:p>
          <a:p>
            <a:endParaRPr lang="pt-BR" sz="3600" b="1" dirty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Férias de Efetivos e Rescisões :</a:t>
            </a:r>
          </a:p>
          <a:p>
            <a:r>
              <a:rPr lang="pt-BR" sz="3600" b="1" dirty="0">
                <a:solidFill>
                  <a:srgbClr val="00B0F0"/>
                </a:solidFill>
              </a:rPr>
              <a:t>R$ </a:t>
            </a:r>
            <a:r>
              <a:rPr lang="pt-BR" sz="3600" b="1" dirty="0" smtClean="0">
                <a:solidFill>
                  <a:srgbClr val="00B0F0"/>
                </a:solidFill>
              </a:rPr>
              <a:t>73.208,56 </a:t>
            </a:r>
            <a:r>
              <a:rPr lang="pt-BR" sz="4800" b="1" dirty="0" smtClean="0">
                <a:solidFill>
                  <a:srgbClr val="00B0F0"/>
                </a:solidFill>
              </a:rPr>
              <a:t>(</a:t>
            </a:r>
            <a:r>
              <a:rPr lang="pt-BR" sz="3600" b="1" dirty="0" smtClean="0">
                <a:solidFill>
                  <a:srgbClr val="00B0F0"/>
                </a:solidFill>
              </a:rPr>
              <a:t>Férias de Efetivos e Rescisões</a:t>
            </a:r>
            <a:r>
              <a:rPr lang="pt-BR" sz="4800" b="1" dirty="0" smtClean="0">
                <a:solidFill>
                  <a:srgbClr val="00B0F0"/>
                </a:solidFill>
              </a:rPr>
              <a:t>)</a:t>
            </a:r>
            <a:endParaRPr lang="pt-BR" sz="4800" b="1" dirty="0">
              <a:solidFill>
                <a:srgbClr val="00B0F0"/>
              </a:solidFill>
            </a:endParaRPr>
          </a:p>
          <a:p>
            <a:endParaRPr lang="pt-BR" sz="3600" b="1" dirty="0">
              <a:solidFill>
                <a:srgbClr val="00B0F0"/>
              </a:solidFill>
            </a:endParaRPr>
          </a:p>
          <a:p>
            <a:endParaRPr lang="pt-BR" sz="3600" b="1" dirty="0" smtClean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9108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00833" y="87683"/>
            <a:ext cx="10952967" cy="751561"/>
          </a:xfrm>
        </p:spPr>
        <p:txBody>
          <a:bodyPr/>
          <a:lstStyle/>
          <a:p>
            <a:r>
              <a:rPr lang="pt-BR" b="1" u="sng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 ATÉ JUNHO DE 2021</a:t>
            </a:r>
            <a:endParaRPr lang="pt-BR" b="1" u="sng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00833" y="936276"/>
            <a:ext cx="11624154" cy="5627362"/>
          </a:xfrm>
        </p:spPr>
        <p:txBody>
          <a:bodyPr>
            <a:normAutofit fontScale="92500" lnSpcReduction="1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Diárias</a:t>
            </a:r>
            <a:r>
              <a:rPr lang="pt-BR" sz="3600" dirty="0" smtClean="0"/>
              <a:t>: </a:t>
            </a:r>
            <a:r>
              <a:rPr lang="pt-BR" sz="3600" b="1" dirty="0" smtClean="0">
                <a:solidFill>
                  <a:srgbClr val="00B0F0"/>
                </a:solidFill>
              </a:rPr>
              <a:t>R$ 12.230,00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Ticket Alimentação</a:t>
            </a:r>
            <a:r>
              <a:rPr lang="pt-BR" sz="3600" dirty="0" smtClean="0"/>
              <a:t>: </a:t>
            </a:r>
            <a:r>
              <a:rPr lang="pt-BR" sz="3600" b="1" dirty="0" smtClean="0">
                <a:solidFill>
                  <a:srgbClr val="00B0F0"/>
                </a:solidFill>
              </a:rPr>
              <a:t>R$70.700,00</a:t>
            </a:r>
            <a:endParaRPr lang="pt-BR" sz="3600" b="1" dirty="0">
              <a:solidFill>
                <a:srgbClr val="00B0F0"/>
              </a:solidFill>
            </a:endParaRP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13º SALÁRIO</a:t>
            </a:r>
            <a:r>
              <a:rPr lang="pt-BR" sz="3600" b="1" dirty="0" smtClean="0">
                <a:solidFill>
                  <a:srgbClr val="FF0000"/>
                </a:solidFill>
              </a:rPr>
              <a:t>:  </a:t>
            </a:r>
            <a:r>
              <a:rPr lang="pt-BR" sz="3600" b="1" dirty="0" smtClean="0">
                <a:solidFill>
                  <a:srgbClr val="00B0F0"/>
                </a:solidFill>
              </a:rPr>
              <a:t>R$ 33.459,93 (</a:t>
            </a:r>
            <a:r>
              <a:rPr lang="pt-BR" sz="2200" b="1" dirty="0" smtClean="0">
                <a:solidFill>
                  <a:srgbClr val="00B0F0"/>
                </a:solidFill>
              </a:rPr>
              <a:t>Adiantamento 13º e Rescisões</a:t>
            </a:r>
            <a:r>
              <a:rPr lang="pt-BR" sz="3600" b="1" dirty="0" smtClean="0">
                <a:solidFill>
                  <a:srgbClr val="00B0F0"/>
                </a:solidFill>
              </a:rPr>
              <a:t>)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Auxílio Transporte</a:t>
            </a:r>
            <a:r>
              <a:rPr lang="pt-BR" sz="3600" b="1" dirty="0" smtClean="0">
                <a:solidFill>
                  <a:srgbClr val="FF0000"/>
                </a:solidFill>
              </a:rPr>
              <a:t>:</a:t>
            </a:r>
            <a:r>
              <a:rPr lang="pt-BR" sz="3600" b="1" dirty="0" smtClean="0">
                <a:solidFill>
                  <a:srgbClr val="00B0F0"/>
                </a:solidFill>
              </a:rPr>
              <a:t> R$ 2.066,67</a:t>
            </a:r>
          </a:p>
          <a:p>
            <a:endParaRPr lang="pt-BR" sz="3600" b="1" dirty="0" smtClean="0">
              <a:solidFill>
                <a:srgbClr val="00B0F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ENCARGOS</a:t>
            </a:r>
            <a:r>
              <a:rPr lang="pt-BR" sz="3600" b="1" dirty="0" smtClean="0">
                <a:solidFill>
                  <a:srgbClr val="FF0000"/>
                </a:solidFill>
              </a:rPr>
              <a:t>: </a:t>
            </a:r>
            <a:r>
              <a:rPr lang="pt-BR" sz="3600" b="1" dirty="0" smtClean="0">
                <a:solidFill>
                  <a:srgbClr val="00B0F0"/>
                </a:solidFill>
              </a:rPr>
              <a:t>R$ 219.567,80</a:t>
            </a:r>
          </a:p>
          <a:p>
            <a:endParaRPr lang="pt-BR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356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869534" y="548641"/>
            <a:ext cx="6405095" cy="739036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DE CUSTEIO</a:t>
            </a:r>
            <a:endParaRPr lang="pt-B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41022" y="1743788"/>
            <a:ext cx="11303303" cy="4368540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ÁGUA</a:t>
            </a:r>
            <a:r>
              <a:rPr lang="pt-BR" sz="3600" dirty="0" smtClean="0">
                <a:solidFill>
                  <a:srgbClr val="FF0000"/>
                </a:solidFill>
              </a:rPr>
              <a:t>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R$ 554,72</a:t>
            </a:r>
          </a:p>
          <a:p>
            <a:r>
              <a:rPr lang="pt-BR" sz="3600" b="1" dirty="0" smtClean="0">
                <a:solidFill>
                  <a:srgbClr val="FF0000"/>
                </a:solidFill>
              </a:rPr>
              <a:t>TELEFONE</a:t>
            </a:r>
            <a:r>
              <a:rPr lang="pt-BR" sz="3600" dirty="0" smtClean="0">
                <a:solidFill>
                  <a:srgbClr val="FF0000"/>
                </a:solidFill>
              </a:rPr>
              <a:t>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R$ 2.570,18</a:t>
            </a:r>
          </a:p>
          <a:p>
            <a:r>
              <a:rPr lang="pt-BR" sz="3600" b="1" dirty="0" smtClean="0">
                <a:solidFill>
                  <a:srgbClr val="FF0000"/>
                </a:solidFill>
              </a:rPr>
              <a:t>ENERGIA</a:t>
            </a:r>
            <a:r>
              <a:rPr lang="pt-BR" sz="3600" dirty="0" smtClean="0">
                <a:solidFill>
                  <a:srgbClr val="FF0000"/>
                </a:solidFill>
              </a:rPr>
              <a:t>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R$ 15.252,70</a:t>
            </a:r>
          </a:p>
          <a:p>
            <a:r>
              <a:rPr lang="pt-BR" sz="3600" b="1" dirty="0" smtClean="0">
                <a:solidFill>
                  <a:srgbClr val="FF0000"/>
                </a:solidFill>
                <a:latin typeface="Cet MS (Corpo)"/>
              </a:rPr>
              <a:t>SISTEMA ELETRÔNICO:</a:t>
            </a:r>
            <a:r>
              <a:rPr lang="pt-BR" sz="3600" b="1" dirty="0" smtClean="0">
                <a:latin typeface="Cet MS (Corpo)"/>
              </a:rPr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R$ 24.756,60</a:t>
            </a:r>
          </a:p>
          <a:p>
            <a:r>
              <a:rPr lang="pt-BR" sz="3600" b="1" dirty="0" smtClean="0">
                <a:solidFill>
                  <a:srgbClr val="FF0000"/>
                </a:solidFill>
              </a:rPr>
              <a:t>ASSINATURAS DO JURÍDICO</a:t>
            </a:r>
            <a:r>
              <a:rPr lang="pt-BR" sz="3600" dirty="0" smtClean="0">
                <a:solidFill>
                  <a:srgbClr val="FF0000"/>
                </a:solidFill>
              </a:rPr>
              <a:t>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R$ 1.774,50</a:t>
            </a:r>
            <a:r>
              <a:rPr lang="pt-BR" sz="3600" dirty="0" smtClean="0"/>
              <a:t> (ANUAL)</a:t>
            </a:r>
          </a:p>
          <a:p>
            <a:r>
              <a:rPr lang="pt-BR" sz="3600" b="1" dirty="0" smtClean="0">
                <a:solidFill>
                  <a:srgbClr val="FF0000"/>
                </a:solidFill>
              </a:rPr>
              <a:t>COPIADORA</a:t>
            </a:r>
            <a:r>
              <a:rPr lang="pt-BR" sz="3600" dirty="0" smtClean="0">
                <a:solidFill>
                  <a:srgbClr val="FF0000"/>
                </a:solidFill>
              </a:rPr>
              <a:t>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R$ 2.400,00</a:t>
            </a:r>
          </a:p>
        </p:txBody>
      </p:sp>
    </p:spTree>
    <p:extLst>
      <p:ext uri="{BB962C8B-B14F-4D97-AF65-F5344CB8AC3E}">
        <p14:creationId xmlns:p14="http://schemas.microsoft.com/office/powerpoint/2010/main" val="2425846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78539" y="444137"/>
            <a:ext cx="6130775" cy="739036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DE CUSTEIO</a:t>
            </a:r>
            <a:endParaRPr lang="pt-B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71" y="1489165"/>
            <a:ext cx="10997388" cy="5107577"/>
          </a:xfrm>
        </p:spPr>
        <p:txBody>
          <a:bodyPr>
            <a:noAutofit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INTERNET</a:t>
            </a:r>
            <a:r>
              <a:rPr lang="pt-BR" sz="3600" dirty="0" smtClean="0">
                <a:solidFill>
                  <a:srgbClr val="FF0000"/>
                </a:solidFill>
              </a:rPr>
              <a:t>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R$ 1.598,00</a:t>
            </a:r>
          </a:p>
          <a:p>
            <a:r>
              <a:rPr lang="pt-BR" sz="3600" b="1" dirty="0" smtClean="0">
                <a:solidFill>
                  <a:srgbClr val="FF0000"/>
                </a:solidFill>
              </a:rPr>
              <a:t>LOCAÇÃO DE VEÍCULO</a:t>
            </a:r>
            <a:r>
              <a:rPr lang="pt-BR" sz="3600" dirty="0" smtClean="0">
                <a:solidFill>
                  <a:srgbClr val="FF0000"/>
                </a:solidFill>
              </a:rPr>
              <a:t>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R$ 19.995,00</a:t>
            </a:r>
            <a:r>
              <a:rPr lang="pt-BR" sz="3600" dirty="0" smtClean="0"/>
              <a:t>              (R$ 3.999,00 MÊS)</a:t>
            </a:r>
          </a:p>
          <a:p>
            <a:r>
              <a:rPr lang="pt-BR" sz="3600" dirty="0">
                <a:solidFill>
                  <a:srgbClr val="FF0000"/>
                </a:solidFill>
              </a:rPr>
              <a:t>CERTIFICADO DIGITAL</a:t>
            </a:r>
            <a:r>
              <a:rPr lang="pt-BR" sz="3600" dirty="0"/>
              <a:t>: </a:t>
            </a:r>
            <a:r>
              <a:rPr lang="pt-BR" sz="3600" b="1" dirty="0" smtClean="0">
                <a:solidFill>
                  <a:srgbClr val="0070C0"/>
                </a:solidFill>
              </a:rPr>
              <a:t>R$ 1.210,00</a:t>
            </a:r>
            <a:endParaRPr lang="pt-BR" sz="3600" b="1" dirty="0">
              <a:solidFill>
                <a:srgbClr val="0070C0"/>
              </a:solidFill>
            </a:endParaRPr>
          </a:p>
          <a:p>
            <a:r>
              <a:rPr lang="pt-BR" sz="3600" dirty="0">
                <a:solidFill>
                  <a:srgbClr val="FF0000"/>
                </a:solidFill>
              </a:rPr>
              <a:t>CORREIOS:</a:t>
            </a:r>
            <a:r>
              <a:rPr lang="pt-BR" sz="3600" dirty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R$ 134,70</a:t>
            </a:r>
            <a:endParaRPr lang="pt-BR" sz="3600" b="1" dirty="0">
              <a:solidFill>
                <a:srgbClr val="0070C0"/>
              </a:solidFill>
            </a:endParaRPr>
          </a:p>
          <a:p>
            <a:r>
              <a:rPr lang="pt-BR" sz="3600" dirty="0">
                <a:solidFill>
                  <a:srgbClr val="FF0000"/>
                </a:solidFill>
              </a:rPr>
              <a:t>CARTÓRIOS:</a:t>
            </a:r>
            <a:r>
              <a:rPr lang="pt-BR" sz="3600" dirty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R$ 374,60</a:t>
            </a:r>
            <a:endParaRPr lang="pt-BR" sz="3600" b="1" dirty="0">
              <a:solidFill>
                <a:srgbClr val="0070C0"/>
              </a:solidFill>
            </a:endParaRPr>
          </a:p>
          <a:p>
            <a:r>
              <a:rPr lang="pt-BR" sz="3600" dirty="0">
                <a:solidFill>
                  <a:srgbClr val="FF0000"/>
                </a:solidFill>
              </a:rPr>
              <a:t>ALIMENTAÇÃO:</a:t>
            </a:r>
            <a:r>
              <a:rPr lang="pt-BR" sz="3600" dirty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R$ 1.888,26</a:t>
            </a:r>
            <a:endParaRPr lang="pt-BR" sz="3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6379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75572" y="1763486"/>
            <a:ext cx="10727499" cy="4493623"/>
          </a:xfrm>
        </p:spPr>
        <p:txBody>
          <a:bodyPr>
            <a:no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CONVÊNIO CIEE: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R$ 490,00</a:t>
            </a:r>
          </a:p>
          <a:p>
            <a:r>
              <a:rPr lang="pt-BR" sz="3600" dirty="0" smtClean="0">
                <a:solidFill>
                  <a:srgbClr val="FF0000"/>
                </a:solidFill>
              </a:rPr>
              <a:t>INCRIÇÃO DO CURSO E-SOCIAL: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R$ 4.470,00</a:t>
            </a:r>
          </a:p>
          <a:p>
            <a:r>
              <a:rPr lang="pt-BR" sz="3600" dirty="0" smtClean="0">
                <a:solidFill>
                  <a:srgbClr val="FF0000"/>
                </a:solidFill>
              </a:rPr>
              <a:t>MANUTENÇÃO DO PRÉDIO: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R$ 1.250,00</a:t>
            </a:r>
          </a:p>
          <a:p>
            <a:r>
              <a:rPr lang="pt-BR" sz="3600" dirty="0" smtClean="0">
                <a:solidFill>
                  <a:srgbClr val="FF0000"/>
                </a:solidFill>
              </a:rPr>
              <a:t>MATERIAIS DIVERSOS: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R$ 1.653,00</a:t>
            </a:r>
          </a:p>
          <a:p>
            <a:r>
              <a:rPr lang="pt-BR" sz="3600" dirty="0" smtClean="0">
                <a:solidFill>
                  <a:srgbClr val="FF0000"/>
                </a:solidFill>
              </a:rPr>
              <a:t>TARIFAS BANCÁRIAS: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R$ 483,32</a:t>
            </a:r>
          </a:p>
          <a:p>
            <a:r>
              <a:rPr lang="pt-BR" sz="3600" dirty="0" smtClean="0">
                <a:solidFill>
                  <a:srgbClr val="FF0000"/>
                </a:solidFill>
              </a:rPr>
              <a:t>COMBUSTÍVEL:</a:t>
            </a:r>
            <a:r>
              <a:rPr lang="pt-BR" sz="3600" dirty="0" smtClean="0"/>
              <a:t> </a:t>
            </a:r>
            <a:r>
              <a:rPr lang="pt-BR" sz="3600" b="1" dirty="0" smtClean="0">
                <a:solidFill>
                  <a:srgbClr val="0070C0"/>
                </a:solidFill>
              </a:rPr>
              <a:t>R$ 20.764,78</a:t>
            </a:r>
          </a:p>
          <a:p>
            <a:endParaRPr lang="pt-BR" sz="3600" dirty="0"/>
          </a:p>
        </p:txBody>
      </p:sp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3078539" y="444137"/>
            <a:ext cx="6130775" cy="739036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DESPESAS DE CUSTEIO</a:t>
            </a:r>
            <a:endParaRPr lang="pt-B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663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0557" y="714103"/>
            <a:ext cx="7695957" cy="748937"/>
          </a:xfrm>
        </p:spPr>
        <p:txBody>
          <a:bodyPr/>
          <a:lstStyle/>
          <a:p>
            <a:r>
              <a:rPr lang="pt-BR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DIÁRIAS E CURSOS ATÉ JUNHO</a:t>
            </a:r>
            <a:endParaRPr lang="pt-BR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3" y="2160589"/>
            <a:ext cx="10217089" cy="3880773"/>
          </a:xfrm>
        </p:spPr>
        <p:txBody>
          <a:bodyPr>
            <a:normAutofit fontScale="92500" lnSpcReduction="2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CURSO DO E-SOCIAL</a:t>
            </a:r>
            <a:r>
              <a:rPr lang="pt-BR" sz="3600" dirty="0" smtClean="0"/>
              <a:t>: </a:t>
            </a:r>
          </a:p>
          <a:p>
            <a:r>
              <a:rPr lang="pt-BR" sz="3600" dirty="0" smtClean="0"/>
              <a:t>SERVIDORES DA CÂMARA- </a:t>
            </a:r>
            <a:r>
              <a:rPr lang="pt-BR" sz="3600" b="1" dirty="0" smtClean="0">
                <a:solidFill>
                  <a:srgbClr val="0070C0"/>
                </a:solidFill>
              </a:rPr>
              <a:t>R$ 4.316,40</a:t>
            </a:r>
          </a:p>
          <a:p>
            <a:endParaRPr lang="pt-BR" sz="3600" b="1" dirty="0" smtClean="0">
              <a:solidFill>
                <a:srgbClr val="0070C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</a:rPr>
              <a:t>DIÁRIAS DE SERVIDORES E VEREADORES:</a:t>
            </a:r>
            <a:endParaRPr lang="pt-BR" sz="3600" b="1" dirty="0">
              <a:solidFill>
                <a:srgbClr val="0070C0"/>
              </a:solidFill>
            </a:endParaRPr>
          </a:p>
          <a:p>
            <a:r>
              <a:rPr lang="pt-BR" sz="3600" b="1" dirty="0" smtClean="0">
                <a:solidFill>
                  <a:srgbClr val="0070C0"/>
                </a:solidFill>
              </a:rPr>
              <a:t>R$ 7.913,60</a:t>
            </a:r>
          </a:p>
          <a:p>
            <a:endParaRPr lang="pt-BR" b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pt-BR" sz="4800" b="1" dirty="0" smtClean="0">
                <a:solidFill>
                  <a:srgbClr val="002060"/>
                </a:solidFill>
              </a:rPr>
              <a:t>TOTAL: 12.230,00</a:t>
            </a:r>
            <a:endParaRPr lang="pt-BR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540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9981957" cy="1320800"/>
          </a:xfrm>
        </p:spPr>
        <p:txBody>
          <a:bodyPr/>
          <a:lstStyle/>
          <a:p>
            <a:pPr algn="ctr"/>
            <a:r>
              <a:rPr lang="pt-BR" b="1" dirty="0" smtClean="0">
                <a:solidFill>
                  <a:srgbClr val="C00000"/>
                </a:solidFill>
                <a:latin typeface="+mn-lt"/>
              </a:rPr>
              <a:t>INVESTIMENTOS EM BENS DE CAPITAL</a:t>
            </a:r>
            <a:endParaRPr lang="pt-BR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77334" y="1930401"/>
            <a:ext cx="9746826" cy="4110962"/>
          </a:xfrm>
        </p:spPr>
        <p:txBody>
          <a:bodyPr>
            <a:normAutofit fontScale="92500" lnSpcReduction="10000"/>
          </a:bodyPr>
          <a:lstStyle/>
          <a:p>
            <a:r>
              <a:rPr lang="pt-BR" sz="3600" b="1" dirty="0" smtClean="0">
                <a:solidFill>
                  <a:srgbClr val="FF0000"/>
                </a:solidFill>
              </a:rPr>
              <a:t>Aparelho de Comunicação: </a:t>
            </a:r>
          </a:p>
          <a:p>
            <a:r>
              <a:rPr lang="pt-BR" sz="3600" b="1" dirty="0" smtClean="0">
                <a:solidFill>
                  <a:srgbClr val="0070C0"/>
                </a:solidFill>
              </a:rPr>
              <a:t>R$1.000,00</a:t>
            </a:r>
          </a:p>
          <a:p>
            <a:endParaRPr lang="pt-BR" sz="3600" b="1" dirty="0">
              <a:solidFill>
                <a:srgbClr val="0070C0"/>
              </a:solidFill>
            </a:endParaRPr>
          </a:p>
          <a:p>
            <a:r>
              <a:rPr lang="pt-BR" sz="3600" b="1" dirty="0" smtClean="0">
                <a:solidFill>
                  <a:srgbClr val="FF0000"/>
                </a:solidFill>
              </a:rPr>
              <a:t>Equipamentos de computação – TV Câmara: </a:t>
            </a:r>
          </a:p>
          <a:p>
            <a:r>
              <a:rPr lang="pt-BR" sz="3600" b="1" dirty="0" smtClean="0">
                <a:solidFill>
                  <a:srgbClr val="0070C0"/>
                </a:solidFill>
              </a:rPr>
              <a:t>R$ 8.790,00</a:t>
            </a:r>
          </a:p>
          <a:p>
            <a:endParaRPr lang="pt-BR" b="1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pt-BR" sz="4800" b="1" dirty="0" smtClean="0">
                <a:solidFill>
                  <a:srgbClr val="002060"/>
                </a:solidFill>
              </a:rPr>
              <a:t>TOTAL: R$ 9.790,00</a:t>
            </a:r>
            <a:endParaRPr lang="pt-BR" sz="4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002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Tm="15000">
        <p14:reveal/>
      </p:transition>
    </mc:Choice>
    <mc:Fallback xmlns="">
      <p:transition spd="slow" advTm="15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323</TotalTime>
  <Words>337</Words>
  <Application>Microsoft Office PowerPoint</Application>
  <PresentationFormat>Widescreen</PresentationFormat>
  <Paragraphs>76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Cet MS (Corpo)</vt:lpstr>
      <vt:lpstr>Trebuchet MS</vt:lpstr>
      <vt:lpstr>Wingdings 3</vt:lpstr>
      <vt:lpstr>Facetado</vt:lpstr>
      <vt:lpstr>PRESTAÇÃO DE CONTAS 1º SEMESTRE 2021</vt:lpstr>
      <vt:lpstr>REPASSE DO DUODÉCIMO DO EXECUTIVO PARA O LEGISLATIVO</vt:lpstr>
      <vt:lpstr>DESPESAS  ATÉ JUNHO DE 2021</vt:lpstr>
      <vt:lpstr>DESPESAS  ATÉ JUNHO DE 2021</vt:lpstr>
      <vt:lpstr>DESPESAS DE CUSTEIO</vt:lpstr>
      <vt:lpstr>DESPESAS DE CUSTEIO</vt:lpstr>
      <vt:lpstr>DESPESAS DE CUSTEIO</vt:lpstr>
      <vt:lpstr>DIÁRIAS E CURSOS ATÉ JUNHO</vt:lpstr>
      <vt:lpstr>INVESTIMENTOS EM BENS DE CAPITAL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PRESTAÇÃO DE CONTAS 1º SEMESTRE 2021</dc:title>
  <dc:creator>COMPUSONIC</dc:creator>
  <cp:lastModifiedBy>CMJ</cp:lastModifiedBy>
  <cp:revision>31</cp:revision>
  <cp:lastPrinted>2021-07-14T18:13:15Z</cp:lastPrinted>
  <dcterms:created xsi:type="dcterms:W3CDTF">2021-07-12T17:19:26Z</dcterms:created>
  <dcterms:modified xsi:type="dcterms:W3CDTF">2021-07-19T17:23:39Z</dcterms:modified>
</cp:coreProperties>
</file>